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764" r:id="rId2"/>
    <p:sldId id="797" r:id="rId3"/>
    <p:sldId id="798" r:id="rId4"/>
    <p:sldId id="801" r:id="rId5"/>
    <p:sldId id="799" r:id="rId6"/>
    <p:sldId id="808" r:id="rId7"/>
    <p:sldId id="802" r:id="rId8"/>
    <p:sldId id="803" r:id="rId9"/>
    <p:sldId id="805" r:id="rId10"/>
    <p:sldId id="807" r:id="rId11"/>
    <p:sldId id="804" r:id="rId12"/>
    <p:sldId id="809" r:id="rId13"/>
    <p:sldId id="81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2685"/>
  </p:normalViewPr>
  <p:slideViewPr>
    <p:cSldViewPr snapToGrid="0">
      <p:cViewPr varScale="1">
        <p:scale>
          <a:sx n="61" d="100"/>
          <a:sy n="61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6DEDB-4471-D842-9FC4-879F34C8712F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F526D-2A7C-324F-9F72-38DDD7575A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593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F526D-2A7C-324F-9F72-38DDD7575A7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839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X_t</a:t>
            </a:r>
            <a:r>
              <a:rPr lang="ko-KR" altLang="en-US" dirty="0"/>
              <a:t>에서 </a:t>
            </a:r>
            <a:r>
              <a:rPr lang="en-US" altLang="ko-KR" dirty="0"/>
              <a:t>x_t-1</a:t>
            </a:r>
            <a:r>
              <a:rPr lang="ko-KR" altLang="en-US" dirty="0"/>
              <a:t>은 </a:t>
            </a:r>
            <a:r>
              <a:rPr lang="en-US" altLang="ko-KR" dirty="0"/>
              <a:t>noise</a:t>
            </a:r>
            <a:r>
              <a:rPr lang="ko-KR" altLang="en-US" dirty="0" err="1"/>
              <a:t>를</a:t>
            </a:r>
            <a:r>
              <a:rPr lang="ko-KR" altLang="en-US" dirty="0"/>
              <a:t> 빼는 과정</a:t>
            </a:r>
            <a:r>
              <a:rPr lang="en-US" altLang="ko-KR" dirty="0"/>
              <a:t>, </a:t>
            </a:r>
            <a:r>
              <a:rPr lang="ko-KR" altLang="en-US" dirty="0"/>
              <a:t>엡실론을 </a:t>
            </a:r>
            <a:r>
              <a:rPr lang="ko-KR" altLang="en-US" dirty="0" err="1"/>
              <a:t>벡터로보자면</a:t>
            </a:r>
            <a:r>
              <a:rPr lang="ko-KR" altLang="en-US" dirty="0"/>
              <a:t> 엡실론을 빼는 벡터의 방향이 설정됨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벡터에 어떠한 </a:t>
            </a:r>
            <a:r>
              <a:rPr lang="en-US" altLang="ko-KR" dirty="0"/>
              <a:t>gradient vector</a:t>
            </a:r>
            <a:r>
              <a:rPr lang="ko-KR" altLang="en-US" dirty="0" err="1"/>
              <a:t>를</a:t>
            </a:r>
            <a:r>
              <a:rPr lang="ko-KR" altLang="en-US" dirty="0"/>
              <a:t> 더한다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벡터는 </a:t>
            </a:r>
            <a:r>
              <a:rPr lang="en-US" altLang="ko-KR" dirty="0" err="1"/>
              <a:t>x_t</a:t>
            </a:r>
            <a:r>
              <a:rPr lang="ko-KR" altLang="en-US" dirty="0"/>
              <a:t> </a:t>
            </a:r>
            <a:r>
              <a:rPr lang="en-US" altLang="ko-KR" dirty="0"/>
              <a:t>noise</a:t>
            </a:r>
            <a:r>
              <a:rPr lang="ko-KR" altLang="en-US" dirty="0"/>
              <a:t>이미지가 주어졌을 때 </a:t>
            </a:r>
            <a:r>
              <a:rPr lang="en-US" altLang="ko-KR" dirty="0"/>
              <a:t>class label</a:t>
            </a:r>
            <a:r>
              <a:rPr lang="ko-KR" altLang="en-US" dirty="0"/>
              <a:t>로 갈 수 있게 하는 변화량을 의미함</a:t>
            </a:r>
            <a:endParaRPr lang="en-US" altLang="ko-KR" dirty="0"/>
          </a:p>
          <a:p>
            <a:r>
              <a:rPr lang="ko-KR" altLang="en-US" dirty="0"/>
              <a:t>값에 의한 방향 벡터를 더한다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벡터의 덧셈에 의해서 </a:t>
            </a:r>
            <a:r>
              <a:rPr lang="en-US" altLang="ko-KR" dirty="0"/>
              <a:t>x_t-1</a:t>
            </a:r>
            <a:r>
              <a:rPr lang="ko-KR" altLang="en-US" dirty="0"/>
              <a:t>은 오른쪽으로 이동함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X_t</a:t>
            </a:r>
            <a:r>
              <a:rPr lang="ko-KR" altLang="en-US" dirty="0"/>
              <a:t>는 </a:t>
            </a:r>
            <a:r>
              <a:rPr lang="en-US" altLang="ko-KR" dirty="0"/>
              <a:t>gradient</a:t>
            </a:r>
            <a:r>
              <a:rPr lang="ko-KR" altLang="en-US" dirty="0"/>
              <a:t>가 클수록 더 변화량이 커지게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강하게 옮겨진다는 것은 </a:t>
            </a:r>
            <a:r>
              <a:rPr lang="en-US" altLang="ko-KR" dirty="0"/>
              <a:t>denoising</a:t>
            </a:r>
            <a:r>
              <a:rPr lang="ko-KR" altLang="en-US" dirty="0"/>
              <a:t>이 될 때 변화하는 이미지가 </a:t>
            </a:r>
            <a:r>
              <a:rPr lang="en-US" altLang="ko-KR" dirty="0"/>
              <a:t>y label</a:t>
            </a:r>
            <a:r>
              <a:rPr lang="ko-KR" altLang="en-US" dirty="0"/>
              <a:t>이 되게끔 변화하는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웰시코기</a:t>
            </a:r>
            <a:r>
              <a:rPr lang="ko-KR" altLang="en-US" dirty="0"/>
              <a:t> </a:t>
            </a:r>
            <a:r>
              <a:rPr lang="en-US" altLang="ko-KR" dirty="0"/>
              <a:t>label</a:t>
            </a:r>
            <a:r>
              <a:rPr lang="ko-KR" altLang="en-US" dirty="0"/>
              <a:t>이면 </a:t>
            </a:r>
            <a:r>
              <a:rPr lang="ko-KR" altLang="en-US" dirty="0" err="1"/>
              <a:t>웰시코기가</a:t>
            </a:r>
            <a:r>
              <a:rPr lang="ko-KR" altLang="en-US" dirty="0"/>
              <a:t> 될 수 있도록 이미지를 </a:t>
            </a:r>
            <a:r>
              <a:rPr lang="ko-KR" altLang="en-US" dirty="0" err="1"/>
              <a:t>만들게됨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dirty="0" err="1"/>
              <a:t>웰시코기의</a:t>
            </a:r>
            <a:r>
              <a:rPr lang="ko-KR" altLang="en-US" dirty="0"/>
              <a:t> 특성을 더 잘 살리지만 </a:t>
            </a:r>
            <a:r>
              <a:rPr lang="en-US" altLang="ko-KR" dirty="0"/>
              <a:t>diversity</a:t>
            </a:r>
            <a:r>
              <a:rPr lang="ko-KR" altLang="en-US" dirty="0"/>
              <a:t>가 사라짐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반대로는 </a:t>
            </a:r>
            <a:r>
              <a:rPr lang="en-US" altLang="ko-KR" dirty="0"/>
              <a:t>diversity</a:t>
            </a:r>
            <a:r>
              <a:rPr lang="ko-KR" altLang="en-US" dirty="0"/>
              <a:t>가 늘어나지만 </a:t>
            </a:r>
            <a:r>
              <a:rPr lang="en-US" altLang="ko-KR" dirty="0"/>
              <a:t>fidelity</a:t>
            </a:r>
            <a:r>
              <a:rPr lang="ko-KR" altLang="en-US" dirty="0"/>
              <a:t>가 즉 퀄리티는 낮아지게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041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75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02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08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29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22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 그림에서 </a:t>
            </a:r>
            <a:r>
              <a:rPr lang="en-US" altLang="ko-KR" dirty="0"/>
              <a:t>fidelity</a:t>
            </a:r>
            <a:r>
              <a:rPr lang="ko-KR" altLang="en-US" dirty="0"/>
              <a:t>는 </a:t>
            </a:r>
            <a:r>
              <a:rPr lang="en-US" altLang="ko-KR" dirty="0" err="1"/>
              <a:t>procision</a:t>
            </a:r>
            <a:r>
              <a:rPr lang="en-US" altLang="ko-KR" dirty="0"/>
              <a:t>, diversity</a:t>
            </a:r>
            <a:r>
              <a:rPr lang="ko-KR" altLang="en-US" dirty="0"/>
              <a:t>는 </a:t>
            </a:r>
            <a:r>
              <a:rPr lang="en-US" altLang="ko-KR" dirty="0"/>
              <a:t>recall</a:t>
            </a:r>
            <a:r>
              <a:rPr lang="ko-KR" altLang="en-US" dirty="0"/>
              <a:t>을 의미함</a:t>
            </a:r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dirty="0" err="1"/>
              <a:t>fidleity</a:t>
            </a:r>
            <a:r>
              <a:rPr lang="ko-KR" altLang="en-US" dirty="0"/>
              <a:t>는 생성된 이미지의 분포가 실제 이미지의 분포와 얼마나 일치하는가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53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Depth </a:t>
            </a:r>
            <a:r>
              <a:rPr lang="ko-KR" altLang="en-US" dirty="0"/>
              <a:t>증가로 성능은 증가했지만 학습 시간 증가로 비효율적 </a:t>
            </a:r>
            <a:r>
              <a:rPr lang="en-US" altLang="ko-KR" dirty="0"/>
              <a:t>-&gt; </a:t>
            </a:r>
            <a:r>
              <a:rPr lang="ko-KR" altLang="en-US" dirty="0" err="1"/>
              <a:t>반영안함</a:t>
            </a:r>
            <a:endParaRPr lang="en-US" altLang="ko-KR" dirty="0"/>
          </a:p>
          <a:p>
            <a:r>
              <a:rPr lang="en-US" altLang="ko-KR" dirty="0"/>
              <a:t>Multi head, resolution</a:t>
            </a:r>
            <a:r>
              <a:rPr lang="ko-KR" altLang="en-US" dirty="0"/>
              <a:t>은 성능 증가</a:t>
            </a:r>
            <a:endParaRPr lang="en-US" altLang="ko-KR" dirty="0"/>
          </a:p>
          <a:p>
            <a:r>
              <a:rPr lang="en-US" altLang="ko-KR" dirty="0"/>
              <a:t>Residual scale </a:t>
            </a:r>
            <a:r>
              <a:rPr lang="ko-KR" altLang="en-US" dirty="0"/>
              <a:t>조절도 반영 </a:t>
            </a:r>
            <a:r>
              <a:rPr lang="en-US" altLang="ko-KR" dirty="0"/>
              <a:t>x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Depth </a:t>
            </a:r>
            <a:r>
              <a:rPr lang="ko-KR" altLang="en-US" dirty="0"/>
              <a:t>증가로 성능은 증가했지만 학습 시간 증가로 비효율적 </a:t>
            </a:r>
            <a:r>
              <a:rPr lang="en-US" altLang="ko-KR" dirty="0"/>
              <a:t>-&gt; </a:t>
            </a:r>
            <a:r>
              <a:rPr lang="ko-KR" altLang="en-US" dirty="0" err="1"/>
              <a:t>반영안함</a:t>
            </a:r>
            <a:endParaRPr lang="en-US" altLang="ko-KR" dirty="0"/>
          </a:p>
          <a:p>
            <a:r>
              <a:rPr lang="en-US" altLang="ko-KR" dirty="0"/>
              <a:t>Multi head, resolution</a:t>
            </a:r>
            <a:r>
              <a:rPr lang="ko-KR" altLang="en-US" dirty="0"/>
              <a:t>은 성능 증가</a:t>
            </a:r>
            <a:endParaRPr lang="en-US" altLang="ko-KR" dirty="0"/>
          </a:p>
          <a:p>
            <a:r>
              <a:rPr lang="en-US" altLang="ko-KR" dirty="0"/>
              <a:t>Residual scale </a:t>
            </a:r>
            <a:r>
              <a:rPr lang="ko-KR" altLang="en-US" dirty="0"/>
              <a:t>조절도 반영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en-US" altLang="ko-KR" dirty="0"/>
              <a:t>Batch</a:t>
            </a:r>
            <a:r>
              <a:rPr lang="ko-KR" altLang="en-US" dirty="0"/>
              <a:t>는 </a:t>
            </a:r>
            <a:r>
              <a:rPr lang="en-US" altLang="ko-KR" dirty="0"/>
              <a:t>batch </a:t>
            </a:r>
            <a:r>
              <a:rPr lang="ko-KR" altLang="en-US" dirty="0"/>
              <a:t>단위로 </a:t>
            </a:r>
            <a:r>
              <a:rPr lang="en-US" altLang="ko-KR" dirty="0"/>
              <a:t>mean, standard </a:t>
            </a:r>
          </a:p>
          <a:p>
            <a:r>
              <a:rPr lang="en-US" altLang="ko-KR" dirty="0"/>
              <a:t>Layer</a:t>
            </a:r>
            <a:r>
              <a:rPr lang="ko-KR" altLang="en-US" dirty="0"/>
              <a:t>는 </a:t>
            </a:r>
            <a:r>
              <a:rPr lang="en-US" altLang="ko-KR" dirty="0"/>
              <a:t>channel, H, W</a:t>
            </a:r>
          </a:p>
          <a:p>
            <a:r>
              <a:rPr lang="en-US" altLang="ko-KR" dirty="0"/>
              <a:t>Instance</a:t>
            </a:r>
            <a:r>
              <a:rPr lang="ko-KR" altLang="en-US" dirty="0"/>
              <a:t>는 </a:t>
            </a:r>
            <a:r>
              <a:rPr lang="en-US" altLang="ko-KR" dirty="0"/>
              <a:t>H,W = feature size</a:t>
            </a:r>
          </a:p>
          <a:p>
            <a:r>
              <a:rPr lang="en-US" altLang="ko-KR" dirty="0"/>
              <a:t>Group Norm</a:t>
            </a:r>
            <a:r>
              <a:rPr lang="ko-KR" altLang="en-US" dirty="0"/>
              <a:t>은</a:t>
            </a:r>
            <a:r>
              <a:rPr lang="en-US" altLang="ko-KR" dirty="0"/>
              <a:t> H,W</a:t>
            </a:r>
            <a:r>
              <a:rPr lang="ko-KR" altLang="en-US" dirty="0"/>
              <a:t>와 </a:t>
            </a:r>
            <a:r>
              <a:rPr lang="en-US" altLang="ko-KR" dirty="0"/>
              <a:t>channel </a:t>
            </a:r>
            <a:r>
              <a:rPr lang="ko-KR" altLang="en-US" dirty="0"/>
              <a:t>일부를 그룹으로 정의해서 평균 표준편차를 구함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48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은 </a:t>
            </a:r>
            <a:r>
              <a:rPr lang="en-US" altLang="ko-KR" dirty="0"/>
              <a:t>class label</a:t>
            </a:r>
            <a:r>
              <a:rPr lang="ko-KR" altLang="en-US" dirty="0"/>
              <a:t>을 활용해서 조건부 이미지 합성의 성능을 높였다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Diffusion</a:t>
            </a:r>
            <a:r>
              <a:rPr lang="ko-KR" altLang="en-US" dirty="0"/>
              <a:t>도 </a:t>
            </a:r>
            <a:r>
              <a:rPr lang="en-US" altLang="ko-KR" dirty="0"/>
              <a:t>class label</a:t>
            </a:r>
            <a:r>
              <a:rPr lang="ko-KR" altLang="en-US" dirty="0" err="1"/>
              <a:t>를</a:t>
            </a:r>
            <a:r>
              <a:rPr lang="ko-KR" altLang="en-US" dirty="0"/>
              <a:t> 잘 활용하면 성능을 높일 수 있지 않을까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입력 이미지에 대해 이미지 라벨을 맞추는 </a:t>
            </a:r>
            <a:r>
              <a:rPr lang="en-US" altLang="ko-KR" dirty="0"/>
              <a:t>classifier</a:t>
            </a:r>
            <a:r>
              <a:rPr lang="ko-KR" altLang="en-US" dirty="0" err="1"/>
              <a:t>를</a:t>
            </a:r>
            <a:r>
              <a:rPr lang="ko-KR" altLang="en-US" dirty="0"/>
              <a:t> 활용한다면 조건부 이미지 합성을 더 잘 해낼 수 </a:t>
            </a:r>
            <a:endParaRPr lang="en-US" altLang="ko-KR" dirty="0"/>
          </a:p>
          <a:p>
            <a:r>
              <a:rPr lang="ko-KR" altLang="en-US" dirty="0"/>
              <a:t>있을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결론적으로 </a:t>
            </a:r>
            <a:r>
              <a:rPr lang="en-US" altLang="ko-KR" dirty="0"/>
              <a:t>classifier</a:t>
            </a:r>
            <a:r>
              <a:rPr lang="ko-KR" altLang="en-US" dirty="0"/>
              <a:t>의 </a:t>
            </a:r>
            <a:r>
              <a:rPr lang="en-US" altLang="ko-KR" dirty="0"/>
              <a:t>gradient</a:t>
            </a:r>
            <a:r>
              <a:rPr lang="ko-KR" altLang="en-US" dirty="0" err="1"/>
              <a:t>를</a:t>
            </a:r>
            <a:r>
              <a:rPr lang="ko-KR" altLang="en-US" dirty="0"/>
              <a:t> 이용하면 </a:t>
            </a:r>
            <a:r>
              <a:rPr lang="en-US" altLang="ko-KR" dirty="0"/>
              <a:t>diffusion model</a:t>
            </a:r>
            <a:r>
              <a:rPr lang="ko-KR" altLang="en-US" dirty="0"/>
              <a:t>의 </a:t>
            </a:r>
            <a:r>
              <a:rPr lang="en-US" altLang="ko-KR" dirty="0"/>
              <a:t>condition</a:t>
            </a:r>
            <a:r>
              <a:rPr lang="ko-KR" altLang="en-US" dirty="0"/>
              <a:t>을 주어 성능을 높일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</a:t>
            </a:r>
            <a:r>
              <a:rPr lang="en-US" altLang="ko-KR" dirty="0"/>
              <a:t>DDPM</a:t>
            </a:r>
            <a:r>
              <a:rPr lang="ko-KR" altLang="en-US" dirty="0"/>
              <a:t>에서 살폈던 </a:t>
            </a:r>
            <a:r>
              <a:rPr lang="en-US" altLang="ko-KR" dirty="0"/>
              <a:t>reverse process </a:t>
            </a:r>
            <a:r>
              <a:rPr lang="ko-KR" altLang="en-US" dirty="0"/>
              <a:t>즉 노이즈에서 이미지로 </a:t>
            </a:r>
            <a:r>
              <a:rPr lang="en-US" altLang="ko-KR" dirty="0"/>
              <a:t>denoising</a:t>
            </a:r>
            <a:r>
              <a:rPr lang="ko-KR" altLang="en-US" dirty="0"/>
              <a:t>하는 과정은 </a:t>
            </a:r>
            <a:r>
              <a:rPr lang="en-US" altLang="ko-KR" dirty="0"/>
              <a:t>x_t+1</a:t>
            </a:r>
            <a:r>
              <a:rPr lang="ko-KR" altLang="en-US" dirty="0"/>
              <a:t>을 통해</a:t>
            </a:r>
            <a:endParaRPr lang="en-US" altLang="ko-KR" dirty="0"/>
          </a:p>
          <a:p>
            <a:r>
              <a:rPr lang="en-US" altLang="ko-KR" dirty="0" err="1"/>
              <a:t>X_t</a:t>
            </a:r>
            <a:r>
              <a:rPr lang="ko-KR" altLang="en-US" dirty="0"/>
              <a:t>의 분포를 나타내는 조건부 확률 분포로 표현된다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Conditional reverse process</a:t>
            </a:r>
            <a:r>
              <a:rPr lang="ko-KR" altLang="en-US" dirty="0"/>
              <a:t>는 기존의 </a:t>
            </a:r>
            <a:r>
              <a:rPr lang="en-US" altLang="ko-KR" dirty="0"/>
              <a:t>reverse process</a:t>
            </a:r>
            <a:r>
              <a:rPr lang="ko-KR" altLang="en-US" dirty="0"/>
              <a:t>에 사전 정보로 </a:t>
            </a:r>
            <a:r>
              <a:rPr lang="en-US" altLang="ko-KR" dirty="0"/>
              <a:t>class label</a:t>
            </a:r>
            <a:r>
              <a:rPr lang="ko-KR" altLang="en-US" dirty="0"/>
              <a:t>을 추가해주는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조건부 </a:t>
            </a:r>
            <a:r>
              <a:rPr lang="en-US" altLang="ko-KR" dirty="0"/>
              <a:t>reverse process</a:t>
            </a:r>
            <a:r>
              <a:rPr lang="ko-KR" altLang="en-US" dirty="0"/>
              <a:t>는 우측에 있는 두 식과 비례한다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내용은 다 증명되어 있기 때문에 받아들이고 진행한다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좌측은 </a:t>
            </a:r>
            <a:r>
              <a:rPr lang="en-US" altLang="ko-KR" dirty="0" err="1"/>
              <a:t>uncondition</a:t>
            </a:r>
            <a:r>
              <a:rPr lang="ko-KR" altLang="en-US" dirty="0"/>
              <a:t> 즉 일반적인 </a:t>
            </a:r>
            <a:r>
              <a:rPr lang="en-US" altLang="ko-KR" dirty="0"/>
              <a:t>reverse process </a:t>
            </a:r>
            <a:r>
              <a:rPr lang="ko-KR" altLang="en-US" dirty="0"/>
              <a:t>식이다</a:t>
            </a:r>
            <a:r>
              <a:rPr lang="en-US" altLang="ko-KR" dirty="0"/>
              <a:t>. </a:t>
            </a:r>
            <a:r>
              <a:rPr lang="ko-KR" altLang="en-US" dirty="0"/>
              <a:t>우측 식은 </a:t>
            </a:r>
            <a:r>
              <a:rPr lang="en-US" altLang="ko-KR" dirty="0" err="1"/>
              <a:t>x_t</a:t>
            </a:r>
            <a:r>
              <a:rPr lang="en-US" altLang="ko-KR" dirty="0"/>
              <a:t> </a:t>
            </a:r>
            <a:r>
              <a:rPr lang="ko-KR" altLang="en-US" dirty="0"/>
              <a:t>시점의 </a:t>
            </a:r>
            <a:r>
              <a:rPr lang="ko-KR" altLang="en-US" dirty="0" err="1"/>
              <a:t>노이즈낀</a:t>
            </a:r>
            <a:r>
              <a:rPr lang="ko-KR" altLang="en-US" dirty="0"/>
              <a:t> 이미지가 주어졌을 때 </a:t>
            </a:r>
            <a:r>
              <a:rPr lang="en-US" altLang="ko-KR" dirty="0"/>
              <a:t>y </a:t>
            </a:r>
            <a:r>
              <a:rPr lang="ko-KR" altLang="en-US" dirty="0"/>
              <a:t>클래스를 예측하는 </a:t>
            </a:r>
            <a:r>
              <a:rPr lang="en-US" altLang="ko-KR" dirty="0"/>
              <a:t>classifier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22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이미지의 </a:t>
            </a:r>
            <a:r>
              <a:rPr lang="en-US" altLang="ko-KR" dirty="0"/>
              <a:t>label </a:t>
            </a:r>
            <a:r>
              <a:rPr lang="ko-KR" altLang="en-US" dirty="0"/>
              <a:t>호랑이 토끼 같은</a:t>
            </a:r>
            <a:r>
              <a:rPr lang="en-US" altLang="ko-KR" dirty="0"/>
              <a:t> y class label</a:t>
            </a:r>
            <a:r>
              <a:rPr lang="ko-KR" altLang="en-US" dirty="0"/>
              <a:t>이 주어지고 </a:t>
            </a:r>
            <a:r>
              <a:rPr lang="en-US" altLang="ko-KR" dirty="0"/>
              <a:t>noise </a:t>
            </a:r>
            <a:r>
              <a:rPr lang="ko-KR" altLang="en-US" dirty="0"/>
              <a:t>낀 이미지 </a:t>
            </a:r>
            <a:r>
              <a:rPr lang="en-US" altLang="ko-KR" dirty="0"/>
              <a:t>t_t+1</a:t>
            </a:r>
            <a:r>
              <a:rPr lang="ko-KR" altLang="en-US" dirty="0"/>
              <a:t>이 주어졌을 때</a:t>
            </a:r>
            <a:endParaRPr lang="en-US" altLang="ko-KR" dirty="0"/>
          </a:p>
          <a:p>
            <a:r>
              <a:rPr lang="en-US" altLang="ko-KR" dirty="0" err="1"/>
              <a:t>X_t</a:t>
            </a:r>
            <a:r>
              <a:rPr lang="ko-KR" altLang="en-US" dirty="0"/>
              <a:t>대한 분포는 다음 식으로 표현될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좌측 식에 </a:t>
            </a:r>
            <a:r>
              <a:rPr lang="en-US" altLang="ko-KR" dirty="0"/>
              <a:t>log</a:t>
            </a:r>
            <a:r>
              <a:rPr lang="ko-KR" altLang="en-US" dirty="0" err="1"/>
              <a:t>를</a:t>
            </a:r>
            <a:r>
              <a:rPr lang="ko-KR" altLang="en-US" dirty="0"/>
              <a:t> 취하면 오른쪽 식과 같이 정리된다</a:t>
            </a:r>
            <a:r>
              <a:rPr lang="en-US" altLang="ko-KR" dirty="0"/>
              <a:t>. </a:t>
            </a:r>
            <a:r>
              <a:rPr lang="ko-KR" altLang="en-US" dirty="0"/>
              <a:t>조금 복잡하지만 수식적으로 정리할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우측 식에 </a:t>
            </a:r>
            <a:r>
              <a:rPr lang="en-US" altLang="ko-KR" dirty="0"/>
              <a:t>log</a:t>
            </a:r>
            <a:r>
              <a:rPr lang="ko-KR" altLang="en-US" dirty="0" err="1"/>
              <a:t>를</a:t>
            </a:r>
            <a:r>
              <a:rPr lang="ko-KR" altLang="en-US" dirty="0"/>
              <a:t> 취하면 아래와 같이 나타낼 수 있다</a:t>
            </a:r>
            <a:r>
              <a:rPr lang="en-US" altLang="ko-KR" dirty="0"/>
              <a:t>. </a:t>
            </a:r>
            <a:r>
              <a:rPr lang="ko-KR" altLang="en-US" dirty="0"/>
              <a:t>이 식은 테일러 급수를 통해 표현된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정규분포를 </a:t>
            </a:r>
            <a:r>
              <a:rPr lang="en-US" altLang="ko-KR" dirty="0"/>
              <a:t>f(x)</a:t>
            </a:r>
            <a:r>
              <a:rPr lang="ko-KR" altLang="en-US" dirty="0"/>
              <a:t>라 하면 오른쪽과 같은 형태로 표현된다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아래 식도 </a:t>
            </a:r>
            <a:r>
              <a:rPr lang="en-US" altLang="ko-KR" dirty="0" err="1"/>
              <a:t>x_t</a:t>
            </a:r>
            <a:r>
              <a:rPr lang="ko-KR" altLang="en-US" dirty="0" err="1"/>
              <a:t>를</a:t>
            </a:r>
            <a:r>
              <a:rPr lang="ko-KR" altLang="en-US" dirty="0"/>
              <a:t> 뮤라고 했을 때 원본 함수와 미분한 값</a:t>
            </a:r>
            <a:r>
              <a:rPr lang="en-US" altLang="ko-KR" dirty="0"/>
              <a:t>, </a:t>
            </a:r>
            <a:r>
              <a:rPr lang="ko-KR" altLang="en-US" dirty="0"/>
              <a:t>두 값의 차로 표현할 수 있다</a:t>
            </a:r>
            <a:r>
              <a:rPr lang="en-US" altLang="ko-KR" dirty="0"/>
              <a:t>. a=u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이 때 </a:t>
            </a:r>
            <a:r>
              <a:rPr lang="en-US" altLang="ko-KR" dirty="0"/>
              <a:t>u</a:t>
            </a:r>
            <a:r>
              <a:rPr lang="ko-KR" altLang="en-US" dirty="0" err="1"/>
              <a:t>를</a:t>
            </a:r>
            <a:r>
              <a:rPr lang="ko-KR" altLang="en-US" dirty="0"/>
              <a:t> 상수이므로 대입하면 그냥 상수형태로 </a:t>
            </a:r>
            <a:r>
              <a:rPr lang="en-US" altLang="ko-KR" dirty="0"/>
              <a:t>c1</a:t>
            </a:r>
            <a:r>
              <a:rPr lang="ko-KR" altLang="en-US" dirty="0"/>
              <a:t> 표현된다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아래와 같이 식이 정리된다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두 식을 전개하여 정리하면 우측하단 파란 박스와 같이 식이 정리된다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 식은 </a:t>
            </a:r>
            <a:r>
              <a:rPr lang="ko-KR" altLang="en-US" dirty="0" err="1"/>
              <a:t>다변량</a:t>
            </a:r>
            <a:r>
              <a:rPr lang="ko-KR" altLang="en-US" dirty="0"/>
              <a:t>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분포형태이며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는 </a:t>
            </a:r>
            <a:r>
              <a:rPr lang="en-US" altLang="ko-KR" dirty="0" err="1"/>
              <a:t>u+gradient</a:t>
            </a:r>
            <a:r>
              <a:rPr lang="ko-KR" altLang="en-US" dirty="0"/>
              <a:t> </a:t>
            </a:r>
            <a:r>
              <a:rPr lang="en-US" altLang="ko-KR" dirty="0" err="1"/>
              <a:t>covarience</a:t>
            </a:r>
            <a:r>
              <a:rPr lang="ko-KR" altLang="en-US" dirty="0"/>
              <a:t> 형태의 평균과 시그마 분산을 갖는다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21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X_t</a:t>
            </a:r>
            <a:r>
              <a:rPr lang="ko-KR" altLang="en-US" dirty="0"/>
              <a:t>에서 </a:t>
            </a:r>
            <a:r>
              <a:rPr lang="en-US" altLang="ko-KR" dirty="0"/>
              <a:t>x_t-1</a:t>
            </a:r>
            <a:r>
              <a:rPr lang="ko-KR" altLang="en-US" dirty="0"/>
              <a:t>은 </a:t>
            </a:r>
            <a:r>
              <a:rPr lang="en-US" altLang="ko-KR" dirty="0"/>
              <a:t>noise</a:t>
            </a:r>
            <a:r>
              <a:rPr lang="ko-KR" altLang="en-US" dirty="0" err="1"/>
              <a:t>를</a:t>
            </a:r>
            <a:r>
              <a:rPr lang="ko-KR" altLang="en-US" dirty="0"/>
              <a:t> 빼는 과정</a:t>
            </a:r>
            <a:r>
              <a:rPr lang="en-US" altLang="ko-KR" dirty="0"/>
              <a:t>, </a:t>
            </a:r>
            <a:r>
              <a:rPr lang="ko-KR" altLang="en-US" dirty="0"/>
              <a:t>엡실론을 </a:t>
            </a:r>
            <a:r>
              <a:rPr lang="ko-KR" altLang="en-US" dirty="0" err="1"/>
              <a:t>벡터로보자면</a:t>
            </a:r>
            <a:r>
              <a:rPr lang="ko-KR" altLang="en-US" dirty="0"/>
              <a:t> 엡실론을 빼는 벡터의 방향이 설정됨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벡터에 어떠한 </a:t>
            </a:r>
            <a:r>
              <a:rPr lang="en-US" altLang="ko-KR" dirty="0"/>
              <a:t>gradient vector</a:t>
            </a:r>
            <a:r>
              <a:rPr lang="ko-KR" altLang="en-US" dirty="0" err="1"/>
              <a:t>를</a:t>
            </a:r>
            <a:r>
              <a:rPr lang="ko-KR" altLang="en-US" dirty="0"/>
              <a:t> 더한다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벡터는 </a:t>
            </a:r>
            <a:r>
              <a:rPr lang="en-US" altLang="ko-KR" dirty="0" err="1"/>
              <a:t>x_t</a:t>
            </a:r>
            <a:r>
              <a:rPr lang="ko-KR" altLang="en-US" dirty="0"/>
              <a:t> </a:t>
            </a:r>
            <a:r>
              <a:rPr lang="en-US" altLang="ko-KR" dirty="0"/>
              <a:t>noise</a:t>
            </a:r>
            <a:r>
              <a:rPr lang="ko-KR" altLang="en-US" dirty="0"/>
              <a:t>이미지가 주어졌을 때 </a:t>
            </a:r>
            <a:r>
              <a:rPr lang="en-US" altLang="ko-KR" dirty="0"/>
              <a:t>class label</a:t>
            </a:r>
            <a:r>
              <a:rPr lang="ko-KR" altLang="en-US" dirty="0"/>
              <a:t>로 갈 수 있게 하는 변화량을 의미함</a:t>
            </a:r>
            <a:endParaRPr lang="en-US" altLang="ko-KR" dirty="0"/>
          </a:p>
          <a:p>
            <a:r>
              <a:rPr lang="ko-KR" altLang="en-US" dirty="0"/>
              <a:t>값에 의한 방향 벡터를 더한다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E1B5F-F040-4086-85CC-3E82F33DF9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1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F38E8-B327-F702-04E5-B253F2B19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DCA9EE-7B52-8F4B-CC87-7D76F77A6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24BA86-9D94-3289-03F2-2DAB700F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79C6-3DA4-167F-FEFD-06D4B642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EEB4E-DE85-C7B1-9893-B9402245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314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4D639-9A24-C7B5-33ED-D96200BF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6F6AE-9E49-E673-8ED9-846D9E139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7F947-D146-A9B4-709D-5CD04314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60569-3C74-D395-5332-8390E352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A9CC15-8F42-1F2C-4782-8703B6E7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571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9502FE-5881-3142-8378-2F4D4635F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930E43-745B-1BA5-0992-3FB161E10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990522-5931-AC44-CE69-B5DD23CD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A3346-FFC9-5361-4664-953EC0A5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E17BA-8F3F-91C0-B25F-F374C625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9985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4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E59D4-7428-AF35-4B9F-A26456ED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91B5F-7774-B94E-785D-DC704A0BB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70F52-3011-B287-6355-4553C834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B4680-DFE8-2B4A-23D0-87B59235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27E8A-BCDB-990B-1071-6FA9CB84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664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CB180-3CAB-D03C-9EC7-CA6360B8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7859E-BB91-E509-69FB-B16D624C4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ECA1B-B9E6-1445-1CBF-928DB2D6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5F687-9BB2-AD78-7A16-0883EBFC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AA5F8-433A-A44A-4C8E-F46B6BF3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713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C9C6E-3885-D48D-872E-C9A56BA0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1E6FC-99C7-D1D7-08B3-9CEC860AA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EC856-3DF0-FAFD-8392-D6A99324B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3C8075-4F83-4D1D-BBE7-F4309027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10D57-85A0-F67D-5478-06BF1F177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DC7593-F09F-A337-7A51-4B6E433F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59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1539E-D795-B624-E496-C05AD787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9B6276-3AD5-A985-8FED-F67DA7BC3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BC68A5-FC52-FBC0-6887-85A9053D2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175879-0EBB-F845-FCC9-9FDBC99A3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11286D-97BD-06A0-134A-752AA20C4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D88669-9E29-178C-B7E6-0BC11E9B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D893C8-3224-E3FF-C956-C3498CA5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CACCA-2480-D621-55AB-A8EAF59F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872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DB11D-A476-17A0-22EB-E512FCA8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CB07C6-7527-96A3-51A6-B2712955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3298FC-DB3D-E3EB-48F6-11C65754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0C41C2-1C8C-DAFE-6B40-B8C6B7E7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612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561738-35D3-EEE5-5CD2-EB1F75A4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74A1BA-70E2-B892-A467-E5B0E1F9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B81618-0BDF-3F57-ECF2-C8663317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164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0A005-A317-4C29-361A-851B18ED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27C20-A2DE-C662-0DEC-C498FD64B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9FE167-EB33-DF41-5405-A9522F225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14774-BFAA-09AB-F1D8-052593A6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2A287-506A-FA7C-BFBB-EDD10DAF9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671CAE-246F-9524-FD44-A579805E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504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73AA-0C32-CE75-8E3E-6DB21E58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926B1D-61DA-151E-199A-EF3562C9D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7AB93D-2948-C01F-3FCD-38C5BB93B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DC6B7B-2D85-1475-B0D4-94EC045B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5ECD5B-0266-AC37-D6CF-153FD712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20453-7F5A-DB7E-905A-D1B7D739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153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907D07-9403-F10D-231A-EC0B1F3F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749332-F7E4-7BDD-849D-CE31400CB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F34DF-1F10-9B71-7DCC-ED614001E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EE351-4534-C149-B061-3B45203012C7}" type="datetimeFigureOut">
              <a:rPr kumimoji="1" lang="ko-KR" altLang="en-US" smtClean="0"/>
              <a:t>2023. 8. 18.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4AE8A-DBA9-D47D-C8F5-E2557A339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E9682-1944-20B7-72E3-A6D5D5E47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EE4AE-081A-1D4C-A344-72BD4246E3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563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5.0523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aPPALsUZo8&amp;t=4749s" TargetMode="External"/><Relationship Id="rId4" Type="http://schemas.openxmlformats.org/officeDocument/2006/relationships/hyperlink" Target="https://www.youtube.com/watch?v=gN1FQhQsU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F659B6BD-DB4F-0CD2-D787-FF70ABDC84C2}"/>
              </a:ext>
            </a:extLst>
          </p:cNvPr>
          <p:cNvSpPr/>
          <p:nvPr/>
        </p:nvSpPr>
        <p:spPr>
          <a:xfrm>
            <a:off x="152400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80135" h="584835">
                <a:moveTo>
                  <a:pt x="0" y="584682"/>
                </a:moveTo>
                <a:lnTo>
                  <a:pt x="1080122" y="584682"/>
                </a:lnTo>
                <a:lnTo>
                  <a:pt x="1080122" y="0"/>
                </a:lnTo>
                <a:lnTo>
                  <a:pt x="0" y="0"/>
                </a:lnTo>
                <a:lnTo>
                  <a:pt x="0" y="584682"/>
                </a:lnTo>
                <a:close/>
              </a:path>
            </a:pathLst>
          </a:custGeom>
          <a:solidFill>
            <a:srgbClr val="304356"/>
          </a:solidFill>
          <a:ln>
            <a:solidFill>
              <a:srgbClr val="304356"/>
            </a:solidFill>
          </a:ln>
        </p:spPr>
        <p:txBody>
          <a:bodyPr wrap="square" lIns="0" tIns="0" rIns="0" bIns="0" rtlCol="0" anchor="ctr"/>
          <a:lstStyle/>
          <a:p>
            <a:pPr algn="ctr">
              <a:lnSpc>
                <a:spcPts val="2800"/>
              </a:lnSpc>
            </a:pPr>
            <a:r>
              <a:rPr lang="en-US" altLang="ko-KR" sz="3200" b="1" dirty="0">
                <a:solidFill>
                  <a:schemeClr val="bg1"/>
                </a:solidFill>
                <a:cs typeface="Calibri" panose="020F0502020204030204" pitchFamily="34" charset="0"/>
              </a:rPr>
              <a:t>II. Diffusion Models Beat GANs </a:t>
            </a:r>
          </a:p>
          <a:p>
            <a:pPr algn="ctr">
              <a:lnSpc>
                <a:spcPts val="2800"/>
              </a:lnSpc>
            </a:pPr>
            <a:r>
              <a:rPr lang="en-US" altLang="ko-KR" sz="3200" b="1" dirty="0">
                <a:solidFill>
                  <a:schemeClr val="bg1"/>
                </a:solidFill>
                <a:cs typeface="Calibri" panose="020F0502020204030204" pitchFamily="34" charset="0"/>
              </a:rPr>
              <a:t>on Image Synthesis</a:t>
            </a:r>
          </a:p>
          <a:p>
            <a:pPr algn="ctr">
              <a:lnSpc>
                <a:spcPts val="2800"/>
              </a:lnSpc>
            </a:pPr>
            <a:endParaRPr lang="en-US" altLang="ko-KR" sz="32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algn="ctr">
              <a:lnSpc>
                <a:spcPts val="2800"/>
              </a:lnSpc>
            </a:pPr>
            <a:endParaRPr lang="en-US" altLang="ko-KR" sz="32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11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Classifier Guidance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6696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직관적 이해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2.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Method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73863A21-AB1C-117E-E61D-F961E93DCD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라인이(가) 표시된 사진&#10;&#10;자동 생성된 설명">
            <a:extLst>
              <a:ext uri="{FF2B5EF4-FFF2-40B4-BE49-F238E27FC236}">
                <a16:creationId xmlns:a16="http://schemas.microsoft.com/office/drawing/2014/main" id="{0AA9FF46-FE6B-BB8F-A4AF-9C09F04F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6" y="2589679"/>
            <a:ext cx="981809" cy="2537883"/>
          </a:xfrm>
          <a:prstGeom prst="rect">
            <a:avLst/>
          </a:prstGeom>
        </p:spPr>
      </p:pic>
      <p:pic>
        <p:nvPicPr>
          <p:cNvPr id="12" name="그림 11" descr="라인, 도표, 경사, 그래프이(가) 표시된 사진&#10;&#10;자동 생성된 설명">
            <a:extLst>
              <a:ext uri="{FF2B5EF4-FFF2-40B4-BE49-F238E27FC236}">
                <a16:creationId xmlns:a16="http://schemas.microsoft.com/office/drawing/2014/main" id="{36F4499F-48BB-4943-9B21-7FAD6AB8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722" y="2541919"/>
            <a:ext cx="3384550" cy="2507074"/>
          </a:xfrm>
          <a:prstGeom prst="rect">
            <a:avLst/>
          </a:prstGeom>
        </p:spPr>
      </p:pic>
      <p:pic>
        <p:nvPicPr>
          <p:cNvPr id="7" name="그림 6" descr="스크린샷, 개, 텍스트, 애완동물이(가) 표시된 사진&#10;&#10;자동 생성된 설명">
            <a:extLst>
              <a:ext uri="{FF2B5EF4-FFF2-40B4-BE49-F238E27FC236}">
                <a16:creationId xmlns:a16="http://schemas.microsoft.com/office/drawing/2014/main" id="{67F19902-A0A7-1731-E35C-36D27E58A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82" y="2303510"/>
            <a:ext cx="5441514" cy="217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7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Classifier Guidance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411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Algorithm</a:t>
            </a: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2.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Method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73863A21-AB1C-117E-E61D-F961E93DCD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B33D605F-4154-78A6-04B8-BA82E4EA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74" y="1694514"/>
            <a:ext cx="7042147" cy="43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Classifier Guidance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411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Algorithm</a:t>
            </a: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2.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Method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73863A21-AB1C-117E-E61D-F961E93DCD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B33D605F-4154-78A6-04B8-BA82E4EA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74" y="1694514"/>
            <a:ext cx="7042147" cy="43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0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ko-KR" altLang="en-US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참고문헌</a:t>
            </a:r>
            <a:endParaRPr lang="en-US" altLang="ko-KR" sz="1800" dirty="0">
              <a:solidFill>
                <a:srgbClr val="3043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4972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" altLang="ko-KR" sz="1600" b="0" i="0" dirty="0">
                <a:effectLst/>
                <a:latin typeface="Spoqa Han Sans"/>
              </a:rPr>
            </a:br>
            <a:r>
              <a:rPr lang="en" altLang="ko-KR" sz="1600" b="0" i="0" dirty="0">
                <a:effectLst/>
                <a:latin typeface="Spoqa Han Sans"/>
              </a:rPr>
              <a:t>Reference</a:t>
            </a:r>
          </a:p>
          <a:p>
            <a:pPr algn="l"/>
            <a:r>
              <a:rPr lang="en" altLang="ko-KR" sz="1600" b="0" i="0" dirty="0">
                <a:effectLst/>
                <a:latin typeface="Spoqa Han Sans"/>
              </a:rPr>
              <a:t>[paper] : </a:t>
            </a:r>
            <a:r>
              <a:rPr lang="en" altLang="ko-KR" sz="1600" b="0" i="0" u="sng" dirty="0">
                <a:solidFill>
                  <a:srgbClr val="F25555"/>
                </a:solidFill>
                <a:effectLst/>
                <a:latin typeface="Spoqa Han Sans"/>
                <a:hlinkClick r:id="rId3"/>
              </a:rPr>
              <a:t>https://arxiv.org/abs/2105.05233</a:t>
            </a:r>
            <a:r>
              <a:rPr lang="en" altLang="ko-KR" sz="1600" b="0" i="0" dirty="0">
                <a:effectLst/>
                <a:latin typeface="Spoqa Han Sans"/>
              </a:rPr>
              <a:t>.   </a:t>
            </a:r>
          </a:p>
          <a:p>
            <a:pPr algn="l"/>
            <a:r>
              <a:rPr lang="en" altLang="ko-KR" sz="1600" b="0" i="0" dirty="0">
                <a:effectLst/>
                <a:latin typeface="Spoqa Han Sans"/>
              </a:rPr>
              <a:t>[</a:t>
            </a:r>
            <a:r>
              <a:rPr lang="en" altLang="ko-KR" sz="1600" b="0" i="0" dirty="0" err="1">
                <a:effectLst/>
                <a:latin typeface="Spoqa Han Sans"/>
              </a:rPr>
              <a:t>youtube</a:t>
            </a:r>
            <a:r>
              <a:rPr lang="en" altLang="ko-KR" sz="1600" b="0" i="0" dirty="0">
                <a:effectLst/>
                <a:latin typeface="Spoqa Han Sans"/>
              </a:rPr>
              <a:t>] : </a:t>
            </a:r>
            <a:r>
              <a:rPr lang="en" altLang="ko-KR" sz="1600" b="0" i="0" u="sng" dirty="0">
                <a:solidFill>
                  <a:srgbClr val="F25555"/>
                </a:solidFill>
                <a:effectLst/>
                <a:latin typeface="Spoqa Han Sans"/>
                <a:hlinkClick r:id="rId4"/>
              </a:rPr>
              <a:t>https://www.youtube.com/watch?v=gN1FQhQsUTE</a:t>
            </a:r>
            <a:r>
              <a:rPr lang="en" altLang="ko-KR" sz="1600" b="0" i="0" dirty="0">
                <a:effectLst/>
                <a:latin typeface="Spoqa Han Sans"/>
              </a:rPr>
              <a:t>  </a:t>
            </a:r>
            <a:r>
              <a:rPr lang="ko-KR" altLang="en-US" sz="1600" b="0" i="0" dirty="0" err="1">
                <a:effectLst/>
                <a:latin typeface="Spoqa Han Sans"/>
              </a:rPr>
              <a:t>논문익는마을</a:t>
            </a:r>
            <a:r>
              <a:rPr lang="ko-KR" altLang="en-US" sz="1600" b="0" i="0" dirty="0">
                <a:effectLst/>
                <a:latin typeface="Spoqa Han Sans"/>
              </a:rPr>
              <a:t> </a:t>
            </a:r>
            <a:r>
              <a:rPr lang="en-US" altLang="ko-KR" sz="1600" b="0" i="0" dirty="0">
                <a:effectLst/>
                <a:latin typeface="Spoqa Han Sans"/>
              </a:rPr>
              <a:t>- </a:t>
            </a:r>
            <a:r>
              <a:rPr lang="ko-KR" altLang="en-US" sz="1600" b="0" i="0" dirty="0">
                <a:effectLst/>
                <a:latin typeface="Spoqa Han Sans"/>
              </a:rPr>
              <a:t>김보민</a:t>
            </a:r>
          </a:p>
          <a:p>
            <a:pPr algn="l"/>
            <a:r>
              <a:rPr lang="en-US" altLang="ko-KR" sz="1600" b="0" i="0" dirty="0">
                <a:effectLst/>
                <a:latin typeface="Spoqa Han Sans"/>
              </a:rPr>
              <a:t>[</a:t>
            </a:r>
            <a:r>
              <a:rPr lang="en" altLang="ko-KR" sz="1600" b="0" i="0" dirty="0" err="1">
                <a:effectLst/>
                <a:latin typeface="Spoqa Han Sans"/>
              </a:rPr>
              <a:t>youtube</a:t>
            </a:r>
            <a:r>
              <a:rPr lang="en" altLang="ko-KR" sz="1600" b="0" i="0" dirty="0">
                <a:effectLst/>
                <a:latin typeface="Spoqa Han Sans"/>
              </a:rPr>
              <a:t>] : </a:t>
            </a:r>
            <a:r>
              <a:rPr lang="en" altLang="ko-KR" sz="1600" b="0" i="0" u="sng" dirty="0">
                <a:solidFill>
                  <a:srgbClr val="F25555"/>
                </a:solidFill>
                <a:effectLst/>
                <a:latin typeface="Spoqa Han Sans"/>
                <a:hlinkClick r:id="rId5"/>
              </a:rPr>
              <a:t>https://www.youtube.com/watch?v=jaPPALsUZo8&amp;t=4749s</a:t>
            </a:r>
            <a:r>
              <a:rPr lang="en" altLang="ko-KR" sz="1600" b="0" i="0" dirty="0">
                <a:effectLst/>
                <a:latin typeface="Spoqa Han Sans"/>
              </a:rPr>
              <a:t> </a:t>
            </a:r>
            <a:r>
              <a:rPr lang="ko-KR" altLang="en-US" sz="1600" b="0" i="0" dirty="0" err="1">
                <a:effectLst/>
                <a:latin typeface="Spoqa Han Sans"/>
              </a:rPr>
              <a:t>모두의연구소</a:t>
            </a:r>
            <a:endParaRPr lang="ko-KR" altLang="en-US" sz="1600" b="0" i="0" dirty="0">
              <a:effectLst/>
              <a:latin typeface="Spoqa Han San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3. Reference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73863A21-AB1C-117E-E61D-F961E93DCD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37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ko-KR" altLang="en-US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논문 요약</a:t>
            </a:r>
            <a:endParaRPr lang="en-US" altLang="ko-KR" sz="1800" dirty="0">
              <a:solidFill>
                <a:srgbClr val="3043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DDPM, DDIM, Improved DDPM</a:t>
            </a:r>
            <a:r>
              <a:rPr lang="ko-KR" altLang="en-US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과 같은 </a:t>
            </a:r>
            <a:r>
              <a:rPr lang="en-US" altLang="ko-KR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diffusion </a:t>
            </a:r>
            <a:r>
              <a:rPr lang="ko-KR" altLang="en-US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모델이 등장</a:t>
            </a:r>
            <a:endParaRPr lang="en-US" altLang="ko-KR" sz="1600" b="1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특정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dataset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에서는 더 좋은 성능을 보여주었지만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ImageNet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등에서는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보다 성능이 밀림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본 논문에서 제안된 </a:t>
            </a:r>
            <a:r>
              <a:rPr lang="en-US" altLang="ko-KR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diffusion </a:t>
            </a:r>
            <a:r>
              <a:rPr lang="ko-KR" altLang="en-US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모델은</a:t>
            </a:r>
            <a:r>
              <a:rPr lang="en-US" altLang="ko-KR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6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BigGAN</a:t>
            </a:r>
            <a:r>
              <a:rPr lang="ko-KR" altLang="en-US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거의 모든 대표적인 </a:t>
            </a:r>
            <a:r>
              <a:rPr lang="en-US" altLang="ko-KR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dataset</a:t>
            </a:r>
            <a:r>
              <a:rPr lang="ko-KR" altLang="en-US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에서 이기게 됨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1.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Overview</a:t>
            </a:r>
          </a:p>
        </p:txBody>
      </p:sp>
      <p:pic>
        <p:nvPicPr>
          <p:cNvPr id="4" name="그림 3" descr="콜라주, 음식, 스크린샷이(가) 표시된 사진&#10;&#10;자동 생성된 설명">
            <a:extLst>
              <a:ext uri="{FF2B5EF4-FFF2-40B4-BE49-F238E27FC236}">
                <a16:creationId xmlns:a16="http://schemas.microsoft.com/office/drawing/2014/main" id="{AFC2FB0B-03E4-D304-31A7-7ED7B28A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245" y="2261598"/>
            <a:ext cx="5734351" cy="40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3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ko-KR" altLang="en-US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논문 등장 배경</a:t>
            </a:r>
            <a:endParaRPr lang="en-US" altLang="ko-KR" sz="1800" dirty="0">
              <a:solidFill>
                <a:srgbClr val="3043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485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배경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은 현재 대부분의 이미지 생성 분야에서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SOTA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달성 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FID, Inception score, Precision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등이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metric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이지만 평가기준은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diversity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반영하지 못함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GAN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모델은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diversity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많이 떨어짐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또한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하이퍼파라미터와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regularization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 따라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mode collapse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발생하기 때문에 학습이 까다로움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Mode collapse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생성 모델이 판별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모델을 속이기 쉬운 이미지만 생성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즉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비슷한 이미지만 생성함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&lt;Diffusion vs GAN&gt;</a:t>
            </a: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Diffusion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모델은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likelihood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기반의 생성 모델로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signal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로부터 점진적으로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noise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지워 새로운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sample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만듦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CIFAR-10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에서는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 이기지만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ImageNet, LSUN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GAN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성능이 우세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&lt;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논문 방향성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&gt;</a:t>
            </a: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diffusion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보다 성능이 좋은 이유는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fidelity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diversity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trade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off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fidelity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선택했기 때문이고 따라서 본 논문은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diffusion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모델의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diversity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보다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fidelity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높이는 방식으로 접근하고자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1.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943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ko-KR" altLang="en-US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논문 등장 배경</a:t>
            </a:r>
            <a:endParaRPr lang="en-US" altLang="ko-KR" sz="1800" dirty="0">
              <a:solidFill>
                <a:srgbClr val="3043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2272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Fidelity vs diversity(trade off)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Fidelity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생성된 이미지의 분포가 실제 이미지의 분포와 얼마나 일치하는가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Diversity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생성된 이미지의 분포가 얼마나 넓게 퍼져 있는가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-&gt; diversity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희생하면서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fidelity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높여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성능을 넘어서는 것이 목표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1.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Overview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DB4A7A-6DE0-30E4-2978-A2F715337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3602307"/>
            <a:ext cx="7495220" cy="23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6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Architecture Improvement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4488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Unet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구조를 변형하여 실험 진행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Model size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유지하면서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width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대비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depth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증가시키기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Multi head attention</a:t>
            </a: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Multi resolution attention (32x32, 16x16, 8x8)</a:t>
            </a: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Residual connection scale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1/root(2)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배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Upsampling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/ </a:t>
            </a:r>
            <a:r>
              <a:rPr lang="en-US" altLang="ko-KR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downsampling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과정에서 </a:t>
            </a:r>
            <a:r>
              <a:rPr lang="en-US" altLang="ko-KR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BigGAN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residual block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사용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2.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Method</a:t>
            </a:r>
          </a:p>
        </p:txBody>
      </p:sp>
      <p:pic>
        <p:nvPicPr>
          <p:cNvPr id="9" name="그림 8" descr="텍스트, 영수증, 스크린샷, 번호이(가) 표시된 사진&#10;&#10;자동 생성된 설명">
            <a:extLst>
              <a:ext uri="{FF2B5EF4-FFF2-40B4-BE49-F238E27FC236}">
                <a16:creationId xmlns:a16="http://schemas.microsoft.com/office/drawing/2014/main" id="{9EF4C796-85B9-F280-FB93-EDE40FA67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72" y="3367756"/>
            <a:ext cx="7772400" cy="26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8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Architecture Improvement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3380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en-US" altLang="ko-KR" sz="16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Adaptive Group Normalization(</a:t>
            </a:r>
            <a:r>
              <a:rPr lang="en-US" altLang="ko-KR" sz="1600" b="1" dirty="0" err="1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AdaGN</a:t>
            </a:r>
            <a:r>
              <a:rPr lang="en-US" altLang="ko-KR" sz="16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AdaGN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layer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group normalization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 적용된 후 각각의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residual block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 대해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timestep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및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class embedding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추가한다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Timestep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class embedding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 대한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linear projection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각각 </a:t>
            </a:r>
            <a:r>
              <a:rPr lang="en-US" altLang="ko-KR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y_s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y_b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라 하고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residual block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내에서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convolution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 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한번 적용되었을 때의 값을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h</a:t>
            </a:r>
            <a:r>
              <a:rPr lang="ko-KR" altLang="en-US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라고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하면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2.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Method</a:t>
            </a:r>
          </a:p>
        </p:txBody>
      </p:sp>
      <p:pic>
        <p:nvPicPr>
          <p:cNvPr id="4" name="그림 3" descr="폰트, 타이포그래피, 텍스트, 서예이(가) 표시된 사진&#10;&#10;자동 생성된 설명">
            <a:extLst>
              <a:ext uri="{FF2B5EF4-FFF2-40B4-BE49-F238E27FC236}">
                <a16:creationId xmlns:a16="http://schemas.microsoft.com/office/drawing/2014/main" id="{7869FD29-8C8F-4E2B-6C42-72E97B43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33" y="2678487"/>
            <a:ext cx="4572000" cy="609600"/>
          </a:xfrm>
          <a:prstGeom prst="rect">
            <a:avLst/>
          </a:prstGeom>
        </p:spPr>
      </p:pic>
      <p:pic>
        <p:nvPicPr>
          <p:cNvPr id="10" name="그림 9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D5A520E8-23C5-6CC5-46C0-99611FFAD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382" y="3302029"/>
            <a:ext cx="7077130" cy="29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0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Classifier Guidance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5218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Diffusion model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classifier                 </a:t>
            </a:r>
            <a:r>
              <a:rPr lang="ko-KR" altLang="en-US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함께 학습 시키면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conditional image synthesis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성능을 높일 수 있음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여기서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classifier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t 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시점의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Image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주어졌을 때 해당 이미지에 대한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class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무엇인지 맞추는 것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기존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reverse process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Condition</a:t>
            </a:r>
            <a:r>
              <a:rPr lang="ko-KR" altLang="en-US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반영하는 방법은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classifier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gradient</a:t>
            </a:r>
            <a:r>
              <a:rPr lang="ko-KR" altLang="en-US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전달하는 것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Conditional reverse process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는 아래와 같음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2.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Method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7A2A9E-E39C-895A-F301-BC7EE966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368" y="1159393"/>
            <a:ext cx="787400" cy="304800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73863A21-AB1C-117E-E61D-F961E93DCD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7C8AF07E-2CA0-0324-7CD1-21663FA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56" y="3407570"/>
            <a:ext cx="6070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9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Classifier Guidance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9650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식을 나눠서 각각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log</a:t>
            </a:r>
            <a:r>
              <a:rPr lang="ko-KR" altLang="en-US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취하여 </a:t>
            </a:r>
            <a:r>
              <a:rPr lang="ko-KR" altLang="en-US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풀어쓰면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이런 식으로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classifier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gradient</a:t>
            </a:r>
            <a:r>
              <a:rPr lang="ko-KR" altLang="en-US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전달하면서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conditional reverse process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진행됨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즉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gradient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covarience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만큼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mean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이동시켜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condition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줄 수 있음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2.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Method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73863A21-AB1C-117E-E61D-F961E93DCD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10761C94-08C3-2AD4-6D65-9598A0BF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4" y="1733550"/>
            <a:ext cx="4511966" cy="1702242"/>
          </a:xfrm>
          <a:prstGeom prst="rect">
            <a:avLst/>
          </a:prstGeom>
        </p:spPr>
      </p:pic>
      <p:pic>
        <p:nvPicPr>
          <p:cNvPr id="17" name="그림 16" descr="텍스트, 폰트, 친필, 서예이(가) 표시된 사진&#10;&#10;자동 생성된 설명">
            <a:extLst>
              <a:ext uri="{FF2B5EF4-FFF2-40B4-BE49-F238E27FC236}">
                <a16:creationId xmlns:a16="http://schemas.microsoft.com/office/drawing/2014/main" id="{E6869011-9631-6FF9-8282-A9E970641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74" y="3489770"/>
            <a:ext cx="6083996" cy="986027"/>
          </a:xfrm>
          <a:prstGeom prst="rect">
            <a:avLst/>
          </a:prstGeom>
        </p:spPr>
      </p:pic>
      <p:pic>
        <p:nvPicPr>
          <p:cNvPr id="22" name="그림 21" descr="텍스트, 영수증, 폰트, 라인이(가) 표시된 사진&#10;&#10;자동 생성된 설명">
            <a:extLst>
              <a:ext uri="{FF2B5EF4-FFF2-40B4-BE49-F238E27FC236}">
                <a16:creationId xmlns:a16="http://schemas.microsoft.com/office/drawing/2014/main" id="{629B68EA-B103-B8E6-58A5-0B65B11F4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533" y="929940"/>
            <a:ext cx="3111904" cy="1844091"/>
          </a:xfrm>
          <a:prstGeom prst="rect">
            <a:avLst/>
          </a:prstGeom>
        </p:spPr>
      </p:pic>
      <p:pic>
        <p:nvPicPr>
          <p:cNvPr id="24" name="그림 23" descr="텍스트, 폰트, 라인, 친필이(가) 표시된 사진&#10;&#10;자동 생성된 설명">
            <a:extLst>
              <a:ext uri="{FF2B5EF4-FFF2-40B4-BE49-F238E27FC236}">
                <a16:creationId xmlns:a16="http://schemas.microsoft.com/office/drawing/2014/main" id="{04BD1A1E-9773-2E12-663F-89298EFDC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541" y="4449445"/>
            <a:ext cx="5639832" cy="14786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CCB507-1DA6-C9A1-756D-7F4D6CECD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574" y="4785378"/>
            <a:ext cx="3436380" cy="3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7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0658A51-27F9-1809-F0AE-FB87C2FC5F17}"/>
              </a:ext>
            </a:extLst>
          </p:cNvPr>
          <p:cNvCxnSpPr>
            <a:cxnSpLocks/>
          </p:cNvCxnSpPr>
          <p:nvPr/>
        </p:nvCxnSpPr>
        <p:spPr>
          <a:xfrm>
            <a:off x="361952" y="571503"/>
            <a:ext cx="1183004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911E32-976E-2361-401B-151B0831E356}"/>
              </a:ext>
            </a:extLst>
          </p:cNvPr>
          <p:cNvSpPr txBox="1"/>
          <p:nvPr/>
        </p:nvSpPr>
        <p:spPr>
          <a:xfrm>
            <a:off x="1187574" y="655763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1800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Classifier Guidance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25FDF1-6C01-E110-CC02-F2EA1A1D5DA6}"/>
              </a:ext>
            </a:extLst>
          </p:cNvPr>
          <p:cNvSpPr/>
          <p:nvPr/>
        </p:nvSpPr>
        <p:spPr>
          <a:xfrm>
            <a:off x="910842" y="756376"/>
            <a:ext cx="171132" cy="1543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3C6BF-4FD6-B573-6F16-3C51E102E459}"/>
              </a:ext>
            </a:extLst>
          </p:cNvPr>
          <p:cNvSpPr txBox="1"/>
          <p:nvPr/>
        </p:nvSpPr>
        <p:spPr>
          <a:xfrm>
            <a:off x="891772" y="1052745"/>
            <a:ext cx="11056168" cy="9650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직관적 이해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이런 식으로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classifier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gradient</a:t>
            </a:r>
            <a:r>
              <a:rPr lang="ko-KR" altLang="en-US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전달하면서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conditional reverse process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진행됨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즉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gradient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</a:t>
            </a:r>
            <a:r>
              <a:rPr lang="en-US" altLang="ko-KR" sz="1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covarience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만큼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mean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이동시켜 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condition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을 줄 수 있음</a:t>
            </a: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775708A-A302-E6EA-B644-62AFBEEED63C}"/>
              </a:ext>
            </a:extLst>
          </p:cNvPr>
          <p:cNvCxnSpPr>
            <a:cxnSpLocks/>
          </p:cNvCxnSpPr>
          <p:nvPr/>
        </p:nvCxnSpPr>
        <p:spPr>
          <a:xfrm>
            <a:off x="-38105" y="6410328"/>
            <a:ext cx="12230105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4FB83-7C15-C68D-E9CF-8AF7AF9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EBBBC-5CD2-41D2-AB9B-4DC8C2B6AA6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71EBE-E987-606D-8E42-B854461BD8E0}"/>
              </a:ext>
            </a:extLst>
          </p:cNvPr>
          <p:cNvSpPr txBox="1"/>
          <p:nvPr/>
        </p:nvSpPr>
        <p:spPr>
          <a:xfrm>
            <a:off x="344102" y="141377"/>
            <a:ext cx="63865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/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2.</a:t>
            </a:r>
            <a:r>
              <a:rPr lang="ko-KR" altLang="en-US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200" b="1" dirty="0">
                <a:solidFill>
                  <a:srgbClr val="3043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Method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73863A21-AB1C-117E-E61D-F961E93DCD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라인이(가) 표시된 사진&#10;&#10;자동 생성된 설명">
            <a:extLst>
              <a:ext uri="{FF2B5EF4-FFF2-40B4-BE49-F238E27FC236}">
                <a16:creationId xmlns:a16="http://schemas.microsoft.com/office/drawing/2014/main" id="{0AA9FF46-FE6B-BB8F-A4AF-9C09F04F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6" y="2589679"/>
            <a:ext cx="981809" cy="2537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DBD3F1-9AFD-A50D-F98A-7EA2D227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78" y="2641348"/>
            <a:ext cx="4404783" cy="12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6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1172</Words>
  <Application>Microsoft Macintosh PowerPoint</Application>
  <PresentationFormat>와이드스크린</PresentationFormat>
  <Paragraphs>254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나눔스퀘어</vt:lpstr>
      <vt:lpstr>나눔스퀘어 Bold</vt:lpstr>
      <vt:lpstr>나눔스퀘어 ExtraBold</vt:lpstr>
      <vt:lpstr>맑은 고딕</vt:lpstr>
      <vt:lpstr>Spoqa Han Sans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cheong1282@gmail.com</dc:creator>
  <cp:lastModifiedBy>cheong1282@gmail.com</cp:lastModifiedBy>
  <cp:revision>2</cp:revision>
  <dcterms:created xsi:type="dcterms:W3CDTF">2023-08-10T03:25:56Z</dcterms:created>
  <dcterms:modified xsi:type="dcterms:W3CDTF">2023-08-18T02:04:46Z</dcterms:modified>
</cp:coreProperties>
</file>